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jwHb78jeQL525a7X0Qqqhwg1K1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E418CA-0835-4204-B250-D7397FB05F94}">
  <a:tblStyle styleId="{68E418CA-0835-4204-B250-D7397FB05F9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8ce9fa06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g328ce9fa064_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8ce9fa064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28ce9fa06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8ce9fa06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1" name="Google Shape;181;g328ce9fa064_1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8ce9fa064_3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8ce9fa064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8ce9fa064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28ce9fa06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8ce9fa06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" name="Google Shape;149;g328ce9fa064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8ce9fa064_3_97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28ce9fa064_3_9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28ce9fa064_3_9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28ce9fa064_3_9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8ce9fa064_3_102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28ce9fa064_3_102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28ce9fa064_3_102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28ce9fa064_3_10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28ce9fa064_3_10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28ce9fa064_3_10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8ce9fa064_3_109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28ce9fa064_3_109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28ce9fa064_3_109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28ce9fa064_3_10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28ce9fa064_3_10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28ce9fa064_3_10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8ce9fa064_3_77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28ce9fa064_3_77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g328ce9fa064_3_7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28ce9fa064_3_7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28ce9fa064_3_7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8ce9fa064_3_8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328ce9fa064_3_83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g328ce9fa064_3_8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28ce9fa064_3_8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28ce9fa064_3_8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72" name="Google Shape;72;g328ce9fa064_3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8ce9fa064_3_90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28ce9fa064_3_90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28ce9fa064_3_9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28ce9fa064_3_9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28ce9fa064_3_9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28ce9fa064_3_9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8ce9fa064_3_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328ce9fa064_3_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28ce9fa064_3_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28ce9fa064_3_7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28ce9fa064_3_7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741500" y="4111625"/>
            <a:ext cx="71805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28: Gas Monitoring System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1</a:t>
            </a:r>
            <a:br>
              <a:rPr lang="en-US"/>
            </a:br>
            <a:r>
              <a:rPr lang="en-US" sz="2455"/>
              <a:t>Matthew Owen, Joaquin Salas, Blake Schwartzkopf, Tanmay Sarkar</a:t>
            </a:r>
            <a:br>
              <a:rPr lang="en-US" sz="2455"/>
            </a:br>
            <a:r>
              <a:rPr lang="en-US" sz="2455"/>
              <a:t>Sponsor: Justin Houck</a:t>
            </a:r>
            <a:br>
              <a:rPr lang="en-US" sz="2455"/>
            </a:br>
            <a:r>
              <a:rPr lang="en-US" sz="2455"/>
              <a:t>TA: Vishwam Raval</a:t>
            </a:r>
            <a:br>
              <a:rPr lang="en-US" sz="2455"/>
            </a:br>
            <a:endParaRPr sz="2455"/>
          </a:p>
        </p:txBody>
      </p:sp>
      <p:sp>
        <p:nvSpPr>
          <p:cNvPr id="104" name="Google Shape;104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5" name="Google Shape;10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8ce9fa064_1_1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MCU &amp; Data Transmission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Joaquin Salas</a:t>
            </a:r>
            <a:endParaRPr sz="2980"/>
          </a:p>
        </p:txBody>
      </p:sp>
      <p:graphicFrame>
        <p:nvGraphicFramePr>
          <p:cNvPr id="169" name="Google Shape;169;g328ce9fa064_1_13"/>
          <p:cNvGraphicFramePr/>
          <p:nvPr/>
        </p:nvGraphicFramePr>
        <p:xfrm>
          <a:off x="685800" y="200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{68E418CA-0835-4204-B250-D7397FB05F94}</a:tableStyleId>
              </a:tblPr>
              <a:tblGrid>
                <a:gridCol w="3886200"/>
                <a:gridCol w="3886200"/>
              </a:tblGrid>
              <a:tr h="83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61882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Subsystem works as demoed in 403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Ran into an issue where every 4 transmissions were corrupted (Fixed)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Tested Bluetooth, stayed with Wi-Fi for ease of use, reliability, and transmission range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Integrating with Database and Web Application Subsystem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Setting ESP32 as HTTP server to allow HTTP POST requests from database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Code written, does not work, stuck in infinite loop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Debug and work with Tanmay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8ce9fa064_1_19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MCU &amp; Data Transmission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Joaquin Salas</a:t>
            </a:r>
            <a:endParaRPr sz="2980"/>
          </a:p>
        </p:txBody>
      </p:sp>
      <p:pic>
        <p:nvPicPr>
          <p:cNvPr id="175" name="Google Shape;175;g328ce9fa064_1_19"/>
          <p:cNvPicPr preferRelativeResize="0"/>
          <p:nvPr/>
        </p:nvPicPr>
        <p:blipFill rotWithShape="1">
          <a:blip r:embed="rId3">
            <a:alphaModFix/>
          </a:blip>
          <a:srcRect b="2772" l="1734" r="1879" t="9222"/>
          <a:stretch/>
        </p:blipFill>
        <p:spPr>
          <a:xfrm>
            <a:off x="86176" y="2232676"/>
            <a:ext cx="5830760" cy="239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28ce9fa064_1_19"/>
          <p:cNvSpPr txBox="1"/>
          <p:nvPr/>
        </p:nvSpPr>
        <p:spPr>
          <a:xfrm>
            <a:off x="6077300" y="2844138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ECEN 403 (Old Setup)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Unnecessary intermediate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Requires 2 MCU’s and hard wired connection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7" name="Google Shape;177;g328ce9fa064_1_19"/>
          <p:cNvSpPr txBox="1"/>
          <p:nvPr/>
        </p:nvSpPr>
        <p:spPr>
          <a:xfrm>
            <a:off x="1739225" y="5001538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ECEN 404 (Proposed Setup)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ESP32 -&gt; Sends JSON sensor data to the laptop’s HTTP server via HTTP POST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8" name="Google Shape;178;g328ce9fa064_1_19"/>
          <p:cNvPicPr preferRelativeResize="0"/>
          <p:nvPr/>
        </p:nvPicPr>
        <p:blipFill rotWithShape="1">
          <a:blip r:embed="rId4">
            <a:alphaModFix/>
          </a:blip>
          <a:srcRect b="34983" l="2550" r="2645" t="5651"/>
          <a:stretch/>
        </p:blipFill>
        <p:spPr>
          <a:xfrm>
            <a:off x="5157400" y="4314775"/>
            <a:ext cx="3986600" cy="254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8ce9fa064_1_3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 Application + Database Subsystem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Tanmay Sarkar</a:t>
            </a:r>
            <a:endParaRPr sz="2980"/>
          </a:p>
        </p:txBody>
      </p:sp>
      <p:graphicFrame>
        <p:nvGraphicFramePr>
          <p:cNvPr id="184" name="Google Shape;184;g328ce9fa064_1_3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{68E418CA-0835-4204-B250-D7397FB05F94}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AWS Database + Locally hosted web application back up and running.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Ongoing: Adding password protection + 2FA for more security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Begin integrating with Joaquin’s MCU subsystem - Goal: Finish integrating 3 weeks from now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" name="Google Shape;185;g328ce9fa064_1_31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8ce9fa064_3_5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Web App + Database Subsystem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28ce9fa064_3_58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328ce9fa064_3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25" y="2002400"/>
            <a:ext cx="2600550" cy="21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28ce9fa064_3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700" y="1852875"/>
            <a:ext cx="41529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28ce9fa064_3_58"/>
          <p:cNvSpPr txBox="1"/>
          <p:nvPr/>
        </p:nvSpPr>
        <p:spPr>
          <a:xfrm>
            <a:off x="262350" y="1445400"/>
            <a:ext cx="21333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Database hosted on AWS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5" name="Google Shape;195;g328ce9fa064_3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675" y="3846100"/>
            <a:ext cx="4221125" cy="21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28ce9fa064_3_58"/>
          <p:cNvSpPr txBox="1"/>
          <p:nvPr/>
        </p:nvSpPr>
        <p:spPr>
          <a:xfrm>
            <a:off x="5545475" y="3218000"/>
            <a:ext cx="1893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Graphing of all gas data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g328ce9fa064_3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975" y="4733300"/>
            <a:ext cx="3949523" cy="21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28ce9fa064_3_58"/>
          <p:cNvSpPr txBox="1"/>
          <p:nvPr/>
        </p:nvSpPr>
        <p:spPr>
          <a:xfrm>
            <a:off x="711150" y="4205925"/>
            <a:ext cx="1684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Export to CSV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g328ce9fa064_3_58"/>
          <p:cNvSpPr txBox="1"/>
          <p:nvPr/>
        </p:nvSpPr>
        <p:spPr>
          <a:xfrm>
            <a:off x="6943950" y="1743300"/>
            <a:ext cx="1943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Database secured by password protection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Parts Ordering Status </a:t>
            </a:r>
            <a:endParaRPr/>
          </a:p>
        </p:txBody>
      </p:sp>
      <p:sp>
        <p:nvSpPr>
          <p:cNvPr id="205" name="Google Shape;205;p8"/>
          <p:cNvSpPr txBox="1"/>
          <p:nvPr/>
        </p:nvSpPr>
        <p:spPr>
          <a:xfrm>
            <a:off x="1376516" y="3126658"/>
            <a:ext cx="445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529650" y="1953425"/>
            <a:ext cx="808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Capacitors, MCU, and headers ordered and </a:t>
            </a:r>
            <a:r>
              <a:rPr lang="en-US" sz="1800">
                <a:solidFill>
                  <a:schemeClr val="dk1"/>
                </a:solidFill>
              </a:rPr>
              <a:t>received</a:t>
            </a:r>
            <a:r>
              <a:rPr lang="en-US" sz="1800">
                <a:solidFill>
                  <a:schemeClr val="dk1"/>
                </a:solidFill>
              </a:rPr>
              <a:t> for sensor subsystem.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&amp; Plan</a:t>
            </a:r>
            <a:endParaRPr/>
          </a:p>
        </p:txBody>
      </p:sp>
      <p:sp>
        <p:nvSpPr>
          <p:cNvPr id="212" name="Google Shape;212;p9"/>
          <p:cNvSpPr txBox="1"/>
          <p:nvPr/>
        </p:nvSpPr>
        <p:spPr>
          <a:xfrm>
            <a:off x="-4652843" y="1247468"/>
            <a:ext cx="4454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Execution plan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team planned milestones for completion of any remaining subsystem functionality, integration of specific subsystems, test, and validation plans should be presented.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Milestones should have owners … things like final integration can be group owned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Gantt chart – should indicate some 404 progress.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 complete all subsystem function in next 3 weeks.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complete all integration 2 weeks before demo to allow for system validation and documentation</a:t>
            </a:r>
            <a:endParaRPr/>
          </a:p>
        </p:txBody>
      </p:sp>
      <p:sp>
        <p:nvSpPr>
          <p:cNvPr id="213" name="Google Shape;213;p9"/>
          <p:cNvSpPr txBox="1"/>
          <p:nvPr/>
        </p:nvSpPr>
        <p:spPr>
          <a:xfrm>
            <a:off x="6612000" y="2136700"/>
            <a:ext cx="207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Pink - Blake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Purple - Matthew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- Tanmay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- Joaquin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3" y="2015350"/>
            <a:ext cx="9040474" cy="438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 </a:t>
            </a:r>
            <a:endParaRPr/>
          </a:p>
        </p:txBody>
      </p:sp>
      <p:sp>
        <p:nvSpPr>
          <p:cNvPr id="111" name="Google Shape;111;p2"/>
          <p:cNvSpPr txBox="1"/>
          <p:nvPr>
            <p:ph idx="1" type="body"/>
          </p:nvPr>
        </p:nvSpPr>
        <p:spPr>
          <a:xfrm>
            <a:off x="457200" y="2049275"/>
            <a:ext cx="4532100" cy="4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0525" lvl="0" marL="342900" rtl="0" algn="l">
              <a:spcBef>
                <a:spcPts val="0"/>
              </a:spcBef>
              <a:spcAft>
                <a:spcPts val="0"/>
              </a:spcAft>
              <a:buSzPts val="2550"/>
              <a:buChar char="•"/>
            </a:pPr>
            <a:r>
              <a:rPr lang="en-US" sz="2550"/>
              <a:t>Monitoring environmental conditions in animal farms.</a:t>
            </a:r>
            <a:endParaRPr sz="255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  <a:p>
            <a:pPr indent="-390525" lvl="0" marL="342900" rtl="0" algn="l">
              <a:spcBef>
                <a:spcPts val="0"/>
              </a:spcBef>
              <a:spcAft>
                <a:spcPts val="0"/>
              </a:spcAft>
              <a:buSzPts val="2550"/>
              <a:buChar char="•"/>
            </a:pPr>
            <a:r>
              <a:rPr lang="en-US" sz="2550"/>
              <a:t>To design and implement a durable, real-time gas monitoring system that can track harmful gases in animal farms. </a:t>
            </a:r>
            <a:endParaRPr sz="255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0000"/>
              </a:solidFill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6204155" y="3185652"/>
            <a:ext cx="20156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Picture / Diagram here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9300" y="2049274"/>
            <a:ext cx="4012226" cy="40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 </a:t>
            </a:r>
            <a:endParaRPr/>
          </a:p>
        </p:txBody>
      </p:sp>
      <p:pic>
        <p:nvPicPr>
          <p:cNvPr id="119" name="Google Shape;1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25" y="1852915"/>
            <a:ext cx="7929550" cy="487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Major Project Changes for 404 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457199" y="2231925"/>
            <a:ext cx="822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Sensor subsystem now need an additional voltage of (7-18)V, which was not </a:t>
            </a:r>
            <a:r>
              <a:rPr lang="en-US" sz="1800">
                <a:solidFill>
                  <a:schemeClr val="dk1"/>
                </a:solidFill>
              </a:rPr>
              <a:t>previously</a:t>
            </a:r>
            <a:r>
              <a:rPr lang="en-US" sz="1800">
                <a:solidFill>
                  <a:schemeClr val="dk1"/>
                </a:solidFill>
              </a:rPr>
              <a:t> outlined in 403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New voltage to satisfy max range for op amp supply voltage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Changes are being made to power </a:t>
            </a:r>
            <a:r>
              <a:rPr lang="en-US" sz="1800">
                <a:solidFill>
                  <a:schemeClr val="dk1"/>
                </a:solidFill>
              </a:rPr>
              <a:t>subsystem</a:t>
            </a:r>
            <a:r>
              <a:rPr lang="en-US" sz="1800">
                <a:solidFill>
                  <a:schemeClr val="dk1"/>
                </a:solidFill>
              </a:rPr>
              <a:t> to </a:t>
            </a:r>
            <a:r>
              <a:rPr lang="en-US" sz="1800">
                <a:solidFill>
                  <a:schemeClr val="dk1"/>
                </a:solidFill>
              </a:rPr>
              <a:t>satisfy</a:t>
            </a:r>
            <a:r>
              <a:rPr lang="en-US" sz="1800">
                <a:solidFill>
                  <a:schemeClr val="dk1"/>
                </a:solidFill>
              </a:rPr>
              <a:t> new </a:t>
            </a:r>
            <a:r>
              <a:rPr lang="en-US" sz="1800">
                <a:solidFill>
                  <a:schemeClr val="dk1"/>
                </a:solidFill>
              </a:rPr>
              <a:t>requirements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>
            <a:off x="-3588626" y="1049175"/>
            <a:ext cx="3324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level figure showing where you are at in the project, what’s completed, what’s underway – it should take about 30 seconds to summarize where you are in the timeline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Save discussion for subsystem update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Save detail for execution plan &amp; validation plan status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6370200" y="5740600"/>
            <a:ext cx="19770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Green - Finished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Yellow - Ongoing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Blue - Not started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10245" l="3899" r="3258" t="13296"/>
          <a:stretch/>
        </p:blipFill>
        <p:spPr>
          <a:xfrm>
            <a:off x="457200" y="2066925"/>
            <a:ext cx="8229601" cy="367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Subsystem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Matthew Owen</a:t>
            </a:r>
            <a:endParaRPr sz="2980"/>
          </a:p>
        </p:txBody>
      </p:sp>
      <p:graphicFrame>
        <p:nvGraphicFramePr>
          <p:cNvPr id="139" name="Google Shape;139;p6"/>
          <p:cNvGraphicFramePr/>
          <p:nvPr/>
        </p:nvGraphicFramePr>
        <p:xfrm>
          <a:off x="685800" y="22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{68E418CA-0835-4204-B250-D7397FB05F94}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~22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Soldered a entire new pcb to correct issues faced in 403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Identified and fixed issues with resistor values on voltage dividers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Fixed the issue that the voltage couldn't handle the full load required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Fix the inverter circuit to get the 5V from the 5V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Begin to integrate my pcb with sensor pcb, making sure the power is sufficiently supplying all load necessary in sensor pcb.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8ce9fa064_1_7"/>
          <p:cNvSpPr txBox="1"/>
          <p:nvPr>
            <p:ph type="title"/>
          </p:nvPr>
        </p:nvSpPr>
        <p:spPr>
          <a:xfrm>
            <a:off x="441450" y="10634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Subsystem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Matthew Owen</a:t>
            </a:r>
            <a:endParaRPr sz="2980"/>
          </a:p>
        </p:txBody>
      </p:sp>
      <p:sp>
        <p:nvSpPr>
          <p:cNvPr id="145" name="Google Shape;145;g328ce9fa064_1_7"/>
          <p:cNvSpPr txBox="1"/>
          <p:nvPr/>
        </p:nvSpPr>
        <p:spPr>
          <a:xfrm>
            <a:off x="5680050" y="2303050"/>
            <a:ext cx="2991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New PCB is working as </a:t>
            </a:r>
            <a:r>
              <a:rPr lang="en-US" sz="1800">
                <a:solidFill>
                  <a:schemeClr val="dk1"/>
                </a:solidFill>
              </a:rPr>
              <a:t>designed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except</a:t>
            </a:r>
            <a:r>
              <a:rPr lang="en-US" sz="1800">
                <a:solidFill>
                  <a:schemeClr val="dk1"/>
                </a:solidFill>
              </a:rPr>
              <a:t> for inverter circuit. I am correctly output all </a:t>
            </a:r>
            <a:r>
              <a:rPr lang="en-US" sz="1800">
                <a:solidFill>
                  <a:schemeClr val="dk1"/>
                </a:solidFill>
              </a:rPr>
              <a:t>necessary</a:t>
            </a:r>
            <a:r>
              <a:rPr lang="en-US" sz="1800">
                <a:solidFill>
                  <a:schemeClr val="dk1"/>
                </a:solidFill>
              </a:rPr>
              <a:t> voltages and have tested all output to perform under load higher than I </a:t>
            </a:r>
            <a:r>
              <a:rPr lang="en-US" sz="1800">
                <a:solidFill>
                  <a:schemeClr val="dk1"/>
                </a:solidFill>
              </a:rPr>
              <a:t>expect</a:t>
            </a:r>
            <a:r>
              <a:rPr lang="en-US" sz="1800">
                <a:solidFill>
                  <a:schemeClr val="dk1"/>
                </a:solidFill>
              </a:rPr>
              <a:t> to ever be </a:t>
            </a:r>
            <a:r>
              <a:rPr lang="en-US" sz="1800">
                <a:solidFill>
                  <a:schemeClr val="dk1"/>
                </a:solidFill>
              </a:rPr>
              <a:t>necessary</a:t>
            </a:r>
            <a:r>
              <a:rPr lang="en-US" sz="1800">
                <a:solidFill>
                  <a:schemeClr val="dk1"/>
                </a:solidFill>
              </a:rPr>
              <a:t>.  </a:t>
            </a:r>
            <a:endParaRPr/>
          </a:p>
        </p:txBody>
      </p:sp>
      <p:pic>
        <p:nvPicPr>
          <p:cNvPr id="146" name="Google Shape;146;g328ce9fa064_1_7" title="IMG_3420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25" y="2222200"/>
            <a:ext cx="5113948" cy="357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8ce9fa064_1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Sensor Subsystem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Blake Schwartzkopf</a:t>
            </a:r>
            <a:endParaRPr sz="2980"/>
          </a:p>
        </p:txBody>
      </p:sp>
      <p:graphicFrame>
        <p:nvGraphicFramePr>
          <p:cNvPr id="152" name="Google Shape;152;g328ce9fa064_1_1"/>
          <p:cNvGraphicFramePr/>
          <p:nvPr/>
        </p:nvGraphicFramePr>
        <p:xfrm>
          <a:off x="685800" y="236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{68E418CA-0835-4204-B250-D7397FB05F94}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Problems with voltage divider, I2C hardware, and SPI hardware diagnosed.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 New board designed over break. More compact.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New board soldered.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New board validated. All problems from 403 resolved.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Integration with MCU subsystem.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Integration with power subsystem.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" name="Google Shape;153;g328ce9fa064_1_1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Sensor Subsystem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Blake Schwartzkopf</a:t>
            </a:r>
            <a:endParaRPr sz="298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1613849" y="2005275"/>
            <a:ext cx="6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Old</a:t>
            </a:r>
            <a:endParaRPr sz="2400"/>
          </a:p>
        </p:txBody>
      </p:sp>
      <p:sp>
        <p:nvSpPr>
          <p:cNvPr id="160" name="Google Shape;160;p7"/>
          <p:cNvSpPr txBox="1"/>
          <p:nvPr/>
        </p:nvSpPr>
        <p:spPr>
          <a:xfrm>
            <a:off x="11835423" y="3429000"/>
            <a:ext cx="32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8300"/>
            <a:ext cx="3919196" cy="3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 rotWithShape="1">
          <a:blip r:embed="rId4">
            <a:alphaModFix/>
          </a:blip>
          <a:srcRect b="20061" l="20218" r="30042" t="17462"/>
          <a:stretch/>
        </p:blipFill>
        <p:spPr>
          <a:xfrm rot="-5400000">
            <a:off x="4973812" y="1837812"/>
            <a:ext cx="3118226" cy="522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/>
        </p:nvSpPr>
        <p:spPr>
          <a:xfrm>
            <a:off x="6080524" y="2005275"/>
            <a:ext cx="90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New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